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Lora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  <p:embeddedFont>
      <p:font typeface="DM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jRLxQi7zlPRrNvoqcnivVLpnWS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-regular.fntdata"/><Relationship Id="rId22" Type="http://schemas.openxmlformats.org/officeDocument/2006/relationships/font" Target="fonts/Lora-italic.fntdata"/><Relationship Id="rId21" Type="http://schemas.openxmlformats.org/officeDocument/2006/relationships/font" Target="fonts/Lora-bold.fntdata"/><Relationship Id="rId24" Type="http://schemas.openxmlformats.org/officeDocument/2006/relationships/font" Target="fonts/Oswald-regular.fntdata"/><Relationship Id="rId23" Type="http://schemas.openxmlformats.org/officeDocument/2006/relationships/font" Target="fonts/Lor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regular.fntdata"/><Relationship Id="rId25" Type="http://schemas.openxmlformats.org/officeDocument/2006/relationships/font" Target="fonts/Oswald-bold.fntdata"/><Relationship Id="rId28" Type="http://schemas.openxmlformats.org/officeDocument/2006/relationships/font" Target="fonts/DMSans-italic.fntdata"/><Relationship Id="rId27" Type="http://schemas.openxmlformats.org/officeDocument/2006/relationships/font" Target="fonts/DM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c8e6ef55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2dc8e6ef550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6a1c7a4a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96a1c7a4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64d04f9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2964d04f9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jpg"/><Relationship Id="rId6" Type="http://schemas.openxmlformats.org/officeDocument/2006/relationships/image" Target="../media/image8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hyperlink" Target="https://www.drugs.com/pro/paracetamol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rot="7659121">
            <a:off x="15091031" y="5585714"/>
            <a:ext cx="7629294" cy="7828566"/>
          </a:xfrm>
          <a:custGeom>
            <a:rect b="b" l="l" r="r" t="t"/>
            <a:pathLst>
              <a:path extrusionOk="0"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-3258071" y="-4629150"/>
            <a:ext cx="9022634" cy="9258300"/>
          </a:xfrm>
          <a:custGeom>
            <a:rect b="b" l="l" r="r" t="t"/>
            <a:pathLst>
              <a:path extrusionOk="0"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7" name="Google Shape;87;p1"/>
          <p:cNvGrpSpPr/>
          <p:nvPr/>
        </p:nvGrpSpPr>
        <p:grpSpPr>
          <a:xfrm>
            <a:off x="4236347" y="3103606"/>
            <a:ext cx="9815307" cy="4307509"/>
            <a:chOff x="0" y="-19050"/>
            <a:chExt cx="1895495" cy="83185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1895495" cy="812800"/>
            </a:xfrm>
            <a:custGeom>
              <a:rect b="b" l="l" r="r" t="t"/>
              <a:pathLst>
                <a:path extrusionOk="0"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9" name="Google Shape;89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13240606" y="4137668"/>
            <a:ext cx="5665072" cy="6149332"/>
          </a:xfrm>
          <a:custGeom>
            <a:rect b="b" l="l" r="r" t="t"/>
            <a:pathLst>
              <a:path extrusionOk="0" h="6149332" w="5665072">
                <a:moveTo>
                  <a:pt x="0" y="0"/>
                </a:moveTo>
                <a:lnTo>
                  <a:pt x="5665072" y="0"/>
                </a:lnTo>
                <a:lnTo>
                  <a:pt x="5665072" y="6149332"/>
                </a:lnTo>
                <a:lnTo>
                  <a:pt x="0" y="6149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5129250" y="5528649"/>
            <a:ext cx="8029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40"/>
              <a:buFont typeface="Arial"/>
              <a:buNone/>
            </a:pPr>
            <a:r>
              <a:t/>
            </a:r>
            <a:endParaRPr b="1" i="0" sz="2440" u="none" cap="none" strike="noStrike">
              <a:solidFill>
                <a:srgbClr val="231F2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236272" y="4887010"/>
            <a:ext cx="98154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80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62"/>
              <a:buFont typeface="Arial"/>
              <a:buNone/>
            </a:pPr>
            <a:r>
              <a:rPr b="1" lang="en-US" sz="7062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MediAssist</a:t>
            </a:r>
            <a:endParaRPr b="1" i="0" sz="7062" u="none" cap="none" strike="noStrike">
              <a:solidFill>
                <a:srgbClr val="231F2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/>
          <p:nvPr/>
        </p:nvSpPr>
        <p:spPr>
          <a:xfrm>
            <a:off x="5486400" y="4212475"/>
            <a:ext cx="7315200" cy="1862051"/>
          </a:xfrm>
          <a:custGeom>
            <a:rect b="b" l="l" r="r" t="t"/>
            <a:pathLst>
              <a:path extrusionOk="0" h="1862051" w="7315200">
                <a:moveTo>
                  <a:pt x="0" y="0"/>
                </a:moveTo>
                <a:lnTo>
                  <a:pt x="7315200" y="0"/>
                </a:lnTo>
                <a:lnTo>
                  <a:pt x="7315200" y="1862050"/>
                </a:lnTo>
                <a:lnTo>
                  <a:pt x="0" y="1862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8" name="Google Shape;17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6226926"/>
            <a:ext cx="3807477" cy="39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25875" y="6226925"/>
            <a:ext cx="3607084" cy="390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grpSp>
        <p:nvGrpSpPr>
          <p:cNvPr id="98" name="Google Shape;98;p2"/>
          <p:cNvGrpSpPr/>
          <p:nvPr/>
        </p:nvGrpSpPr>
        <p:grpSpPr>
          <a:xfrm>
            <a:off x="13662994" y="265144"/>
            <a:ext cx="4296549" cy="9642576"/>
            <a:chOff x="0" y="-19050"/>
            <a:chExt cx="1131601" cy="2539609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1131601" cy="2520559"/>
            </a:xfrm>
            <a:custGeom>
              <a:rect b="b" l="l" r="r" t="t"/>
              <a:pathLst>
                <a:path extrusionOk="0"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100" name="Google Shape;100;p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"/>
          <p:cNvSpPr/>
          <p:nvPr/>
        </p:nvSpPr>
        <p:spPr>
          <a:xfrm>
            <a:off x="2142191" y="4828880"/>
            <a:ext cx="9752965" cy="1032847"/>
          </a:xfrm>
          <a:custGeom>
            <a:rect b="b" l="l" r="r" t="t"/>
            <a:pathLst>
              <a:path extrusionOk="0"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10758785" y="1049603"/>
            <a:ext cx="6176060" cy="8208697"/>
          </a:xfrm>
          <a:custGeom>
            <a:rect b="b" l="l" r="r" t="t"/>
            <a:pathLst>
              <a:path extrusionOk="0"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9737" r="-49739" t="0"/>
            </a:stretch>
          </a:blipFill>
          <a:ln>
            <a:noFill/>
          </a:ln>
        </p:spPr>
      </p:sp>
      <p:grpSp>
        <p:nvGrpSpPr>
          <p:cNvPr id="103" name="Google Shape;103;p2"/>
          <p:cNvGrpSpPr/>
          <p:nvPr/>
        </p:nvGrpSpPr>
        <p:grpSpPr>
          <a:xfrm>
            <a:off x="2142200" y="3346574"/>
            <a:ext cx="10100524" cy="3109527"/>
            <a:chOff x="0" y="-19050"/>
            <a:chExt cx="3736783" cy="1053684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3736783" cy="1034634"/>
            </a:xfrm>
            <a:custGeom>
              <a:rect b="b" l="l" r="r" t="t"/>
              <a:pathLst>
                <a:path extrusionOk="0" h="1034634" w="3736783">
                  <a:moveTo>
                    <a:pt x="0" y="0"/>
                  </a:moveTo>
                  <a:lnTo>
                    <a:pt x="3736783" y="0"/>
                  </a:lnTo>
                  <a:lnTo>
                    <a:pt x="3736783" y="1034634"/>
                  </a:lnTo>
                  <a:lnTo>
                    <a:pt x="0" y="1034634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</p:sp>
        <p:sp>
          <p:nvSpPr>
            <p:cNvPr id="105" name="Google Shape;105;p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2"/>
          <p:cNvSpPr/>
          <p:nvPr/>
        </p:nvSpPr>
        <p:spPr>
          <a:xfrm>
            <a:off x="2474235" y="3673321"/>
            <a:ext cx="1156649" cy="1173721"/>
          </a:xfrm>
          <a:custGeom>
            <a:rect b="b" l="l" r="r" t="t"/>
            <a:pathLst>
              <a:path extrusionOk="0" h="1173721" w="1156649">
                <a:moveTo>
                  <a:pt x="0" y="0"/>
                </a:moveTo>
                <a:lnTo>
                  <a:pt x="1156649" y="0"/>
                </a:lnTo>
                <a:lnTo>
                  <a:pt x="1156649" y="1173721"/>
                </a:lnTo>
                <a:lnTo>
                  <a:pt x="0" y="1173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2"/>
          <p:cNvSpPr/>
          <p:nvPr/>
        </p:nvSpPr>
        <p:spPr>
          <a:xfrm>
            <a:off x="2142191" y="7210022"/>
            <a:ext cx="9752965" cy="1032847"/>
          </a:xfrm>
          <a:custGeom>
            <a:rect b="b" l="l" r="r" t="t"/>
            <a:pathLst>
              <a:path extrusionOk="0"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sp>
        <p:nvSpPr>
          <p:cNvPr id="108" name="Google Shape;108;p2"/>
          <p:cNvSpPr txBox="1"/>
          <p:nvPr/>
        </p:nvSpPr>
        <p:spPr>
          <a:xfrm>
            <a:off x="2142191" y="964805"/>
            <a:ext cx="7416941" cy="9315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PROBLEM STATEMENT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3908899" y="3624745"/>
            <a:ext cx="71322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935" lvl="0" marL="457200" marR="0" rtl="0" algn="just">
              <a:lnSpc>
                <a:spcPct val="138009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210"/>
              <a:buFont typeface="DM Sans"/>
              <a:buChar char="●"/>
            </a:pPr>
            <a:r>
              <a:rPr b="0" i="0" lang="en-US" sz="221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Accessing and understanding medication information can be challenging for individuals, leading to potential health risks. Language barriers, complex dosages, dietary restrictions, and forgetfulness can hinder proper medication management.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-2779578" y="7341318"/>
            <a:ext cx="7616557" cy="7815497"/>
          </a:xfrm>
          <a:custGeom>
            <a:rect b="b" l="l" r="r" t="t"/>
            <a:pathLst>
              <a:path extrusionOk="0"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0" l="0" r="0" t="-38884"/>
            </a:stretch>
          </a:blipFill>
          <a:ln>
            <a:noFill/>
          </a:ln>
        </p:spPr>
      </p:sp>
      <p:sp>
        <p:nvSpPr>
          <p:cNvPr id="116" name="Google Shape;116;p3"/>
          <p:cNvSpPr/>
          <p:nvPr/>
        </p:nvSpPr>
        <p:spPr>
          <a:xfrm rot="3407869">
            <a:off x="12052165" y="1118883"/>
            <a:ext cx="12471670" cy="5351480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3"/>
          <p:cNvSpPr/>
          <p:nvPr/>
        </p:nvSpPr>
        <p:spPr>
          <a:xfrm>
            <a:off x="8203215" y="7962246"/>
            <a:ext cx="4876482" cy="516424"/>
          </a:xfrm>
          <a:custGeom>
            <a:rect b="b" l="l" r="r" t="t"/>
            <a:pathLst>
              <a:path extrusionOk="0"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86487"/>
            </a:stretch>
          </a:blip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9144000" y="0"/>
            <a:ext cx="11639506" cy="10477639"/>
          </a:xfrm>
          <a:custGeom>
            <a:rect b="b" l="l" r="r" t="t"/>
            <a:pathLst>
              <a:path extrusionOk="0" h="10477639" w="11639506">
                <a:moveTo>
                  <a:pt x="0" y="0"/>
                </a:moveTo>
                <a:lnTo>
                  <a:pt x="11639506" y="0"/>
                </a:lnTo>
                <a:lnTo>
                  <a:pt x="11639506" y="10477639"/>
                </a:lnTo>
                <a:lnTo>
                  <a:pt x="0" y="10477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7627" r="-17626" t="0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 rot="3407869">
            <a:off x="-4696947" y="10150458"/>
            <a:ext cx="12471670" cy="5351480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3"/>
          <p:cNvSpPr txBox="1"/>
          <p:nvPr/>
        </p:nvSpPr>
        <p:spPr>
          <a:xfrm>
            <a:off x="2191002" y="1162050"/>
            <a:ext cx="7241638" cy="13036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2008951" y="3756523"/>
            <a:ext cx="6162900" cy="18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7258" lvl="1" marL="494517" marR="0" rtl="0" algn="just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290"/>
              <a:buFont typeface="Arial"/>
              <a:buChar char="•"/>
            </a:pPr>
            <a:r>
              <a:rPr b="0" i="0" lang="en-US" sz="229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We aim to address this problem by creating a user-friendly Medi Assist webpage that utilizes OCR technology to extract medicine details from images.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2008938" y="5942235"/>
            <a:ext cx="6162900" cy="21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7258" lvl="1" marL="494517" marR="0" rtl="0" algn="just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290"/>
              <a:buFont typeface="Arial"/>
              <a:buChar char="•"/>
            </a:pPr>
            <a:r>
              <a:rPr b="0" i="0" lang="en-US" sz="229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Users can then access this information in multiple languages, listen to audio instructions, and share it with friends and family in document format.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c8e6ef550_0_4"/>
          <p:cNvSpPr/>
          <p:nvPr/>
        </p:nvSpPr>
        <p:spPr>
          <a:xfrm rot="10800000"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4" l="0" r="0" t="-38884"/>
            </a:stretch>
          </a:blipFill>
          <a:ln>
            <a:noFill/>
          </a:ln>
        </p:spPr>
      </p:sp>
      <p:sp>
        <p:nvSpPr>
          <p:cNvPr id="128" name="Google Shape;128;g2dc8e6ef550_0_4"/>
          <p:cNvSpPr/>
          <p:nvPr/>
        </p:nvSpPr>
        <p:spPr>
          <a:xfrm rot="3409566">
            <a:off x="12045924" y="1121791"/>
            <a:ext cx="12478917" cy="5354590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g2dc8e6ef550_0_4"/>
          <p:cNvSpPr/>
          <p:nvPr/>
        </p:nvSpPr>
        <p:spPr>
          <a:xfrm>
            <a:off x="8203215" y="7962246"/>
            <a:ext cx="4876482" cy="516424"/>
          </a:xfrm>
          <a:custGeom>
            <a:rect b="b" l="l" r="r" t="t"/>
            <a:pathLst>
              <a:path extrusionOk="0" h="516424" w="4876482">
                <a:moveTo>
                  <a:pt x="0" y="0"/>
                </a:moveTo>
                <a:lnTo>
                  <a:pt x="4876483" y="0"/>
                </a:lnTo>
                <a:lnTo>
                  <a:pt x="4876483" y="516423"/>
                </a:lnTo>
                <a:lnTo>
                  <a:pt x="0" y="51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86483"/>
            </a:stretch>
          </a:blipFill>
          <a:ln>
            <a:noFill/>
          </a:ln>
        </p:spPr>
      </p:sp>
      <p:sp>
        <p:nvSpPr>
          <p:cNvPr id="130" name="Google Shape;130;g2dc8e6ef550_0_4"/>
          <p:cNvSpPr/>
          <p:nvPr/>
        </p:nvSpPr>
        <p:spPr>
          <a:xfrm>
            <a:off x="9144000" y="0"/>
            <a:ext cx="11639506" cy="10477639"/>
          </a:xfrm>
          <a:custGeom>
            <a:rect b="b" l="l" r="r" t="t"/>
            <a:pathLst>
              <a:path extrusionOk="0" h="10477639" w="11639506">
                <a:moveTo>
                  <a:pt x="0" y="0"/>
                </a:moveTo>
                <a:lnTo>
                  <a:pt x="11639506" y="0"/>
                </a:lnTo>
                <a:lnTo>
                  <a:pt x="11639506" y="10477639"/>
                </a:lnTo>
                <a:lnTo>
                  <a:pt x="0" y="104776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7627" r="-17626" t="0"/>
            </a:stretch>
          </a:blipFill>
          <a:ln>
            <a:noFill/>
          </a:ln>
        </p:spPr>
      </p:sp>
      <p:sp>
        <p:nvSpPr>
          <p:cNvPr id="131" name="Google Shape;131;g2dc8e6ef550_0_4"/>
          <p:cNvSpPr/>
          <p:nvPr/>
        </p:nvSpPr>
        <p:spPr>
          <a:xfrm rot="3409566">
            <a:off x="-4703188" y="10153366"/>
            <a:ext cx="12478917" cy="5354590"/>
          </a:xfrm>
          <a:custGeom>
            <a:rect b="b" l="l" r="r" t="t"/>
            <a:pathLst>
              <a:path extrusionOk="0"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g2dc8e6ef550_0_4"/>
          <p:cNvSpPr txBox="1"/>
          <p:nvPr/>
        </p:nvSpPr>
        <p:spPr>
          <a:xfrm>
            <a:off x="2191002" y="1162050"/>
            <a:ext cx="72417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31"/>
              <a:buFont typeface="Arial"/>
              <a:buNone/>
            </a:pPr>
            <a:r>
              <a:rPr b="1" i="0" lang="en-US" sz="9431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dc8e6ef550_0_4"/>
          <p:cNvSpPr txBox="1"/>
          <p:nvPr/>
        </p:nvSpPr>
        <p:spPr>
          <a:xfrm>
            <a:off x="2040326" y="3845860"/>
            <a:ext cx="6162900" cy="25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just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257" lvl="1" marL="494516" marR="0" rtl="0" algn="just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290"/>
              <a:buFont typeface="Arial"/>
              <a:buChar char="•"/>
            </a:pPr>
            <a:r>
              <a:rPr b="0" i="0" lang="en-US" sz="229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Additionally, our platform offers medication reminders and features an AI doctor chatbot for basic medical consultations, promoting safe and effective medication usage.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4F5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>
            <a:off x="5019320" y="2562486"/>
            <a:ext cx="7805622" cy="6832389"/>
            <a:chOff x="0" y="-19050"/>
            <a:chExt cx="2055802" cy="1799477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2055802" cy="1780427"/>
            </a:xfrm>
            <a:custGeom>
              <a:rect b="b" l="l" r="r" t="t"/>
              <a:pathLst>
                <a:path extrusionOk="0" h="1780427" w="2055802">
                  <a:moveTo>
                    <a:pt x="0" y="0"/>
                  </a:moveTo>
                  <a:lnTo>
                    <a:pt x="2055802" y="0"/>
                  </a:lnTo>
                  <a:lnTo>
                    <a:pt x="2055802" y="1780427"/>
                  </a:lnTo>
                  <a:lnTo>
                    <a:pt x="0" y="178042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</p:sp>
        <p:sp>
          <p:nvSpPr>
            <p:cNvPr id="140" name="Google Shape;140;p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"/>
          <p:cNvSpPr txBox="1"/>
          <p:nvPr/>
        </p:nvSpPr>
        <p:spPr>
          <a:xfrm>
            <a:off x="5920021" y="3039762"/>
            <a:ext cx="5789245" cy="6388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2842" lvl="1" marL="565685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620"/>
              <a:buFont typeface="Arial"/>
              <a:buChar char="•"/>
            </a:pPr>
            <a:r>
              <a:rPr b="0" i="0" lang="en-US" sz="262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HTML/CSS/JAVASCRIPT &amp; REACT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842" lvl="1" marL="565685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620"/>
              <a:buFont typeface="Arial"/>
              <a:buChar char="•"/>
            </a:pPr>
            <a:r>
              <a:rPr b="0" i="0" lang="en-US" sz="262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Node.js &amp;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842" lvl="1" marL="565685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620"/>
              <a:buFont typeface="Arial"/>
              <a:buChar char="•"/>
            </a:pPr>
            <a:r>
              <a:rPr b="0" i="0" lang="en-US" sz="262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Tesseract OCR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842" lvl="1" marL="565685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620"/>
              <a:buFont typeface="Arial"/>
              <a:buChar char="•"/>
            </a:pPr>
            <a:r>
              <a:rPr b="0" i="0" lang="en-US" sz="262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TEXT-TO-SPEECH (TTS)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842" lvl="1" marL="565685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620"/>
              <a:buFont typeface="Arial"/>
              <a:buChar char="•"/>
            </a:pPr>
            <a:r>
              <a:rPr b="0" i="0" lang="en-US" sz="262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GOOGLE CLOUD TRANSLATION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842" lvl="1" marL="565685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620"/>
              <a:buFont typeface="Arial"/>
              <a:buChar char="•"/>
            </a:pPr>
            <a:r>
              <a:rPr b="0" i="0" lang="en-US" sz="262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CLOUD STORAGE(AMAZON S3)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842" lvl="1" marL="565685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620"/>
              <a:buFont typeface="Arial"/>
              <a:buChar char="•"/>
            </a:pPr>
            <a:r>
              <a:rPr b="0" i="0" lang="en-US" sz="262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TIMER LIBRARIES(JAVASCRIPT)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842" lvl="1" marL="565685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620"/>
              <a:buFont typeface="Arial"/>
              <a:buChar char="•"/>
            </a:pPr>
            <a:r>
              <a:rPr b="0" i="0" lang="en-US" sz="262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NLP LIBRARY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2842" lvl="1" marL="565685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2620"/>
              <a:buFont typeface="Arial"/>
              <a:buChar char="•"/>
            </a:pPr>
            <a:r>
              <a:rPr b="0" i="0" lang="en-US" sz="262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CHATBOT FRAMEWORK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79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0"/>
              <a:buFont typeface="Arial"/>
              <a:buNone/>
            </a:pPr>
            <a:r>
              <a:t/>
            </a:r>
            <a:endParaRPr b="0" i="0" sz="2620" u="none" cap="none" strike="noStrike">
              <a:solidFill>
                <a:srgbClr val="231F2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20471" y="6686181"/>
            <a:ext cx="2016458" cy="3600819"/>
          </a:xfrm>
          <a:custGeom>
            <a:rect b="b" l="l" r="r" t="t"/>
            <a:pathLst>
              <a:path extrusionOk="0" h="3600819" w="2016458">
                <a:moveTo>
                  <a:pt x="0" y="0"/>
                </a:moveTo>
                <a:lnTo>
                  <a:pt x="2016458" y="0"/>
                </a:lnTo>
                <a:lnTo>
                  <a:pt x="2016458" y="3600819"/>
                </a:lnTo>
                <a:lnTo>
                  <a:pt x="0" y="3600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4"/>
          <p:cNvSpPr txBox="1"/>
          <p:nvPr/>
        </p:nvSpPr>
        <p:spPr>
          <a:xfrm>
            <a:off x="4980992" y="1113194"/>
            <a:ext cx="7416941" cy="939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80"/>
              <a:buFont typeface="Arial"/>
              <a:buNone/>
            </a:pPr>
            <a:r>
              <a:rPr b="1" i="0" lang="en-US" sz="558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TECHNOLOGY STACK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1196850" y="856309"/>
            <a:ext cx="16062450" cy="9247944"/>
          </a:xfrm>
          <a:custGeom>
            <a:rect b="b" l="l" r="r" t="t"/>
            <a:pathLst>
              <a:path extrusionOk="0" h="9247944" w="16062450">
                <a:moveTo>
                  <a:pt x="0" y="0"/>
                </a:moveTo>
                <a:lnTo>
                  <a:pt x="16062450" y="0"/>
                </a:lnTo>
                <a:lnTo>
                  <a:pt x="16062450" y="9247944"/>
                </a:lnTo>
                <a:lnTo>
                  <a:pt x="0" y="9247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910" l="-1898" r="-1897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1728534" y="329156"/>
            <a:ext cx="5514770" cy="9289021"/>
          </a:xfrm>
          <a:custGeom>
            <a:rect b="b" l="l" r="r" t="t"/>
            <a:pathLst>
              <a:path extrusionOk="0" h="9289021" w="5514770">
                <a:moveTo>
                  <a:pt x="0" y="0"/>
                </a:moveTo>
                <a:lnTo>
                  <a:pt x="5514769" y="0"/>
                </a:lnTo>
                <a:lnTo>
                  <a:pt x="5514769" y="9289021"/>
                </a:lnTo>
                <a:lnTo>
                  <a:pt x="0" y="92890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752" r="-2752" t="0"/>
            </a:stretch>
          </a:blipFill>
          <a:ln cap="sq" cmpd="sng" w="857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4" name="Google Shape;154;p6"/>
          <p:cNvSpPr txBox="1"/>
          <p:nvPr/>
        </p:nvSpPr>
        <p:spPr>
          <a:xfrm>
            <a:off x="10332832" y="3581409"/>
            <a:ext cx="4387312" cy="5211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OCR Image Scanning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Multilingual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Text-to-Speech (TTS)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Medication 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Side Effects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Document Sharing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Medication Reminders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AI Doctor Chatbot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User-Friendly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Privacy and 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Customization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6799" lvl="1" marL="573597" marR="0" rtl="0" algn="l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6"/>
              <a:buFont typeface="Arial"/>
              <a:buChar char="•"/>
            </a:pPr>
            <a:r>
              <a:rPr b="0" i="0" lang="en-US" sz="2656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Web and Mobile Access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8648184" y="1734041"/>
            <a:ext cx="7416941" cy="9392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80"/>
              <a:buFont typeface="Arial"/>
              <a:buNone/>
            </a:pPr>
            <a:r>
              <a:rPr b="1" i="0" lang="en-US" sz="558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296a1c7a4a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100" y="2349113"/>
            <a:ext cx="6515149" cy="55887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Google Shape;161;g296a1c7a4ae_0_0"/>
          <p:cNvSpPr txBox="1"/>
          <p:nvPr/>
        </p:nvSpPr>
        <p:spPr>
          <a:xfrm>
            <a:off x="9951175" y="3595750"/>
            <a:ext cx="6577800" cy="3890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a pain reliever and fever reducer. It is used to treat pain and fever. It is also used to reduce pain and swelling after surgery.</a:t>
            </a:r>
            <a:endParaRPr b="0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Details</a:t>
            </a:r>
            <a:endParaRPr b="1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Brand name:</a:t>
            </a:r>
            <a:r>
              <a:rPr b="0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Tylenol, Panadol, Acetaminophen</a:t>
            </a:r>
            <a:endParaRPr b="0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Generic name:</a:t>
            </a:r>
            <a:r>
              <a:rPr b="0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Paracetamol</a:t>
            </a:r>
            <a:endParaRPr b="0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Available forms:</a:t>
            </a:r>
            <a:r>
              <a:rPr b="0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Tablet, capsule, liquid, suppository</a:t>
            </a:r>
            <a:endParaRPr b="0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Dosage:</a:t>
            </a:r>
            <a:r>
              <a:rPr b="0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Adults and children 12 years and older: 325-650 mg every 4-6 hours, not to exceed 4,000 mg per day. Children 2-11 years: 10-15 mg/kg every 4-6 hours, not to exceed 5 doses per day. Children under 2 years: Ask a doctor.</a:t>
            </a:r>
            <a:endParaRPr b="0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Side effects:</a:t>
            </a:r>
            <a:r>
              <a:rPr b="0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Nausea, vomiting, stomach pain, diarrhea, constipation, rash, itching, hives, swelling of the face, lips, or tongue, difficulty breathing, yellowing of the skin or eyes, dark urine, pale stools.</a:t>
            </a:r>
            <a:endParaRPr b="0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Ingredients:</a:t>
            </a:r>
            <a:r>
              <a:rPr b="0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Paracetamol</a:t>
            </a:r>
            <a:endParaRPr b="0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Medicines not to take at the same time:</a:t>
            </a:r>
            <a:r>
              <a:rPr b="0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Alcohol, blood thinners, antidepressants, seizure medications, methotrexate, probenecid, quinolone antibiotics, zidovudine.</a:t>
            </a:r>
            <a:endParaRPr b="0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Purchase</a:t>
            </a:r>
            <a:endParaRPr b="1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purchase Paracetamol online or at your local pharmacy.</a:t>
            </a:r>
            <a:endParaRPr b="0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1" i="0" sz="1050" u="none" cap="none" strike="noStrike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12121"/>
              </a:buClr>
              <a:buSzPts val="1050"/>
              <a:buFont typeface="Roboto"/>
              <a:buChar char="●"/>
            </a:pPr>
            <a:r>
              <a:rPr b="0" i="0" lang="en-US" sz="10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Paracetamol</a:t>
            </a:r>
            <a:endParaRPr b="0" i="0" sz="1050" u="sng" cap="none" strike="noStrike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g296a1c7a4ae_0_0"/>
          <p:cNvSpPr txBox="1"/>
          <p:nvPr/>
        </p:nvSpPr>
        <p:spPr>
          <a:xfrm>
            <a:off x="9951175" y="2504650"/>
            <a:ext cx="41430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96a1c7a4ae_0_0"/>
          <p:cNvSpPr txBox="1"/>
          <p:nvPr/>
        </p:nvSpPr>
        <p:spPr>
          <a:xfrm>
            <a:off x="2101250" y="965450"/>
            <a:ext cx="58233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STATE</a:t>
            </a:r>
            <a:endParaRPr b="1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64d04f9bd_0_0"/>
          <p:cNvSpPr txBox="1"/>
          <p:nvPr/>
        </p:nvSpPr>
        <p:spPr>
          <a:xfrm>
            <a:off x="6105525" y="1531075"/>
            <a:ext cx="4153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5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231F20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b="1" i="0" sz="5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964d04f9bd_0_0"/>
          <p:cNvSpPr txBox="1"/>
          <p:nvPr/>
        </p:nvSpPr>
        <p:spPr>
          <a:xfrm>
            <a:off x="1704400" y="3415650"/>
            <a:ext cx="139557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just">
              <a:lnSpc>
                <a:spcPct val="137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0"/>
              <a:buFont typeface="Arial"/>
              <a:buNone/>
            </a:pPr>
            <a:r>
              <a:rPr b="0" i="0" lang="en-US" sz="2290" u="none" cap="none" strike="noStrike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 conclusion, our project has successfully developed a model utilizing image processing and OCR techniques to extract text from medicine packaging. Leveraging Generative AI, we've generated detailed medication information. The next phase involves transforming this solution into a user-friendly mobile app, integrating real-time updates, personalized reminders, and user feedback mechanisms. This transition aims to enhance accessibility, providing a seamless experience for users and revolutionizing how people access and understand medication-related information.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964d04f9bd_0_0"/>
          <p:cNvSpPr txBox="1"/>
          <p:nvPr/>
        </p:nvSpPr>
        <p:spPr>
          <a:xfrm>
            <a:off x="5019320" y="2562485"/>
            <a:ext cx="3085741" cy="3158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58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964d04f9bd_0_0"/>
          <p:cNvSpPr/>
          <p:nvPr/>
        </p:nvSpPr>
        <p:spPr>
          <a:xfrm>
            <a:off x="13240601" y="4137675"/>
            <a:ext cx="5169378" cy="6149332"/>
          </a:xfrm>
          <a:custGeom>
            <a:rect b="b" l="l" r="r" t="t"/>
            <a:pathLst>
              <a:path extrusionOk="0" h="6149332" w="5665072">
                <a:moveTo>
                  <a:pt x="0" y="0"/>
                </a:moveTo>
                <a:lnTo>
                  <a:pt x="5665072" y="0"/>
                </a:lnTo>
                <a:lnTo>
                  <a:pt x="5665072" y="6149332"/>
                </a:lnTo>
                <a:lnTo>
                  <a:pt x="0" y="6149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2" name="Google Shape;172;g2964d04f9b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7023750"/>
            <a:ext cx="2513225" cy="3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